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5" r:id="rId7"/>
    <p:sldId id="260" r:id="rId8"/>
    <p:sldId id="261" r:id="rId9"/>
    <p:sldId id="262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B552-A8AD-43C7-934E-8476DEE173AA}" type="datetimeFigureOut">
              <a:rPr lang="it-IT" smtClean="0"/>
              <a:pPr/>
              <a:t>02/06/2012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E516-9D18-4806-B0A0-48384F6045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B552-A8AD-43C7-934E-8476DEE173AA}" type="datetimeFigureOut">
              <a:rPr lang="it-IT" smtClean="0"/>
              <a:pPr/>
              <a:t>02/06/2012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E516-9D18-4806-B0A0-48384F6045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B552-A8AD-43C7-934E-8476DEE173AA}" type="datetimeFigureOut">
              <a:rPr lang="it-IT" smtClean="0"/>
              <a:pPr/>
              <a:t>02/06/2012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E516-9D18-4806-B0A0-48384F6045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B552-A8AD-43C7-934E-8476DEE173AA}" type="datetimeFigureOut">
              <a:rPr lang="it-IT" smtClean="0"/>
              <a:pPr/>
              <a:t>02/06/2012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E516-9D18-4806-B0A0-48384F6045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B552-A8AD-43C7-934E-8476DEE173AA}" type="datetimeFigureOut">
              <a:rPr lang="it-IT" smtClean="0"/>
              <a:pPr/>
              <a:t>02/06/2012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E516-9D18-4806-B0A0-48384F6045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B552-A8AD-43C7-934E-8476DEE173AA}" type="datetimeFigureOut">
              <a:rPr lang="it-IT" smtClean="0"/>
              <a:pPr/>
              <a:t>02/06/2012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E516-9D18-4806-B0A0-48384F6045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B552-A8AD-43C7-934E-8476DEE173AA}" type="datetimeFigureOut">
              <a:rPr lang="it-IT" smtClean="0"/>
              <a:pPr/>
              <a:t>02/06/2012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E516-9D18-4806-B0A0-48384F6045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B552-A8AD-43C7-934E-8476DEE173AA}" type="datetimeFigureOut">
              <a:rPr lang="it-IT" smtClean="0"/>
              <a:pPr/>
              <a:t>02/06/2012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E516-9D18-4806-B0A0-48384F6045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B552-A8AD-43C7-934E-8476DEE173AA}" type="datetimeFigureOut">
              <a:rPr lang="it-IT" smtClean="0"/>
              <a:pPr/>
              <a:t>02/06/2012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E516-9D18-4806-B0A0-48384F6045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B552-A8AD-43C7-934E-8476DEE173AA}" type="datetimeFigureOut">
              <a:rPr lang="it-IT" smtClean="0"/>
              <a:pPr/>
              <a:t>02/06/2012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E516-9D18-4806-B0A0-48384F6045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B552-A8AD-43C7-934E-8476DEE173AA}" type="datetimeFigureOut">
              <a:rPr lang="it-IT" smtClean="0"/>
              <a:pPr/>
              <a:t>02/06/2012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E516-9D18-4806-B0A0-48384F6045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3B552-A8AD-43C7-934E-8476DEE173AA}" type="datetimeFigureOut">
              <a:rPr lang="it-IT" smtClean="0"/>
              <a:pPr/>
              <a:t>02/06/2012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4E516-9D18-4806-B0A0-48384F6045F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sotuscania.it/" TargetMode="External"/><Relationship Id="rId2" Type="http://schemas.openxmlformats.org/officeDocument/2006/relationships/hyperlink" Target="mailto:donato.limone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244827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b="1" dirty="0" smtClean="0"/>
              <a:t>Piano strategico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b="1" dirty="0" smtClean="0"/>
              <a:t>“TUSCANIA VERSO IL 2020”</a:t>
            </a:r>
            <a:r>
              <a:rPr lang="it-IT" b="1" dirty="0"/>
              <a:t/>
            </a:r>
            <a:br>
              <a:rPr lang="it-IT" b="1" dirty="0"/>
            </a:br>
            <a:r>
              <a:rPr lang="it-IT" b="1" dirty="0" smtClean="0"/>
              <a:t>Tavolo di lavoro</a:t>
            </a:r>
            <a:br>
              <a:rPr lang="it-IT" b="1" dirty="0" smtClean="0"/>
            </a:br>
            <a:r>
              <a:rPr lang="it-IT" b="1" dirty="0" smtClean="0"/>
              <a:t>“INNOVAZIONE ISTITUZIONALE ED AMMINISTRATIVA”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Coordinatore: Prof. Donato Limone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971800"/>
          </a:xfrm>
        </p:spPr>
        <p:txBody>
          <a:bodyPr/>
          <a:lstStyle/>
          <a:p>
            <a:endParaRPr lang="it-IT" dirty="0" smtClean="0"/>
          </a:p>
          <a:p>
            <a:r>
              <a:rPr lang="it-IT" dirty="0" smtClean="0"/>
              <a:t>TUSCANIA, CHIESA </a:t>
            </a:r>
            <a:r>
              <a:rPr lang="it-IT" dirty="0" err="1" smtClean="0"/>
              <a:t>DI</a:t>
            </a:r>
            <a:r>
              <a:rPr lang="it-IT" dirty="0" smtClean="0"/>
              <a:t> SAN MARCO</a:t>
            </a:r>
          </a:p>
          <a:p>
            <a:r>
              <a:rPr lang="it-IT" dirty="0" smtClean="0"/>
              <a:t>1.6.2012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Il Bilancio sociale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b="1" dirty="0"/>
              <a:t> </a:t>
            </a:r>
            <a:r>
              <a:rPr lang="it-IT" b="1" dirty="0" smtClean="0"/>
              <a:t>   Intendiamo proporre </a:t>
            </a:r>
            <a:r>
              <a:rPr lang="it-IT" b="1" dirty="0"/>
              <a:t>all’Amministrazione l’adozione del Bilancio sociale come strumento fondamentale di comunicazione verso la comunità locale su tutto l’operato del Comune attuando così concretamente quanto stabilito dalla legge </a:t>
            </a:r>
            <a:r>
              <a:rPr lang="it-IT" b="1" dirty="0" smtClean="0"/>
              <a:t>150/2000</a:t>
            </a:r>
          </a:p>
          <a:p>
            <a:pPr>
              <a:buNone/>
            </a:pPr>
            <a:r>
              <a:rPr lang="it-IT" b="1" dirty="0"/>
              <a:t> </a:t>
            </a:r>
            <a:r>
              <a:rPr lang="it-IT" b="1" dirty="0" smtClean="0"/>
              <a:t>   Il Bilancio è uno strumento che viene approvato assieme al bilancio comunale </a:t>
            </a:r>
          </a:p>
          <a:p>
            <a:pPr>
              <a:buNone/>
            </a:pPr>
            <a:r>
              <a:rPr lang="it-IT" b="1" dirty="0"/>
              <a:t> </a:t>
            </a:r>
            <a:r>
              <a:rPr lang="it-IT" b="1" dirty="0" smtClean="0"/>
              <a:t>   Il bilancio sociale dovrebbe far parte dello statuto e quindi dovrebbe essere obbligatorio</a:t>
            </a:r>
            <a:endParaRPr lang="it-IT" dirty="0"/>
          </a:p>
          <a:p>
            <a:pPr>
              <a:buNone/>
            </a:pP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Linee guida per l’informazione e la consultazione dei cittadini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b="1" dirty="0"/>
              <a:t>Linee guida per lo sviluppo di una politica  di informazione e di consultazione verso i cittadini e le imprese: è noto che il Comune informa poco e male sul proprio operato e non usa strumenti di partecipazione e di consultazione previsti dallo stesso Statuto. Con le linee guida si intende offrire uno strumento metodologico per iniziare ad introdurre prassi di partecipazione e di consultazione</a:t>
            </a:r>
            <a:r>
              <a:rPr lang="it-IT" b="1" dirty="0" smtClean="0"/>
              <a:t>.</a:t>
            </a:r>
          </a:p>
          <a:p>
            <a:r>
              <a:rPr lang="it-IT" b="1" dirty="0" smtClean="0"/>
              <a:t>Presentazione di una proposta di costituzione di una consulta dei cittadini e delle imprese per una consultazione sistematica e continua.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PARTECIPARE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SCRIVERE A:</a:t>
            </a:r>
          </a:p>
          <a:p>
            <a:r>
              <a:rPr lang="it-IT" dirty="0" smtClean="0"/>
              <a:t>EMAIL ASSOTUSCANIA: info@assotuscania.it</a:t>
            </a:r>
          </a:p>
          <a:p>
            <a:r>
              <a:rPr lang="it-IT" dirty="0" smtClean="0"/>
              <a:t>EMAIL COORDINATORE DEL TAVOLO </a:t>
            </a:r>
            <a:r>
              <a:rPr lang="it-IT" dirty="0" err="1" smtClean="0"/>
              <a:t>DI</a:t>
            </a:r>
            <a:r>
              <a:rPr lang="it-IT" dirty="0" smtClean="0"/>
              <a:t> LAVORO: </a:t>
            </a:r>
            <a:r>
              <a:rPr lang="it-IT" dirty="0" smtClean="0">
                <a:hlinkClick r:id="rId2"/>
              </a:rPr>
              <a:t>donato.limone@gmail.com</a:t>
            </a:r>
            <a:endParaRPr lang="it-IT" dirty="0" smtClean="0"/>
          </a:p>
          <a:p>
            <a:r>
              <a:rPr lang="it-IT" dirty="0" smtClean="0">
                <a:hlinkClick r:id="rId3"/>
              </a:rPr>
              <a:t>www.assotuscania.it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Innovare le istituzioni e l’amministrazione: </a:t>
            </a:r>
            <a:r>
              <a:rPr lang="it-IT" b="1" dirty="0" err="1" smtClean="0"/>
              <a:t>perchè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b="1" dirty="0" smtClean="0"/>
              <a:t>Il Comune di </a:t>
            </a:r>
            <a:r>
              <a:rPr lang="it-IT" b="1" dirty="0" err="1" smtClean="0"/>
              <a:t>Tuscania</a:t>
            </a:r>
            <a:r>
              <a:rPr lang="it-IT" b="1" dirty="0" smtClean="0"/>
              <a:t> è regolato (come tutti i Comuni), oltre che dalle leggi della Repubblica, dallo STATUTO e dai REGOLAMENTI.</a:t>
            </a:r>
          </a:p>
          <a:p>
            <a:r>
              <a:rPr lang="it-IT" b="1" dirty="0" smtClean="0"/>
              <a:t>Lo Statuto è stato adottato nel 2000</a:t>
            </a:r>
          </a:p>
          <a:p>
            <a:r>
              <a:rPr lang="it-IT" b="1" dirty="0" smtClean="0"/>
              <a:t>I regolamenti sono altrettanto datati e superati</a:t>
            </a:r>
          </a:p>
          <a:p>
            <a:r>
              <a:rPr lang="it-IT" b="1" dirty="0" smtClean="0"/>
              <a:t>Sia lo Statuto sia i regolamenti non danno risposte adeguate ed aggiornate ai cittadini e alle imprese: questo sistema di regole oggi costituisce un vincolo molto forte contro l’innovazione e l’evoluzione della comunità locale verso un sistema moderno e sostenibile di  sviluppo</a:t>
            </a:r>
          </a:p>
          <a:p>
            <a:pPr>
              <a:buNone/>
            </a:pPr>
            <a:endParaRPr lang="it-IT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Innovare: </a:t>
            </a:r>
            <a:r>
              <a:rPr lang="it-IT" b="1" dirty="0" err="1" smtClean="0"/>
              <a:t>perchè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b="1" dirty="0" smtClean="0"/>
              <a:t>E’ necessario adottare un nuovo STATUTO; modificare profondamente i regolamenti e adottare nuovi regolamenti (in materia ambientale, energie rinnovabili, ecc.)</a:t>
            </a:r>
          </a:p>
          <a:p>
            <a:r>
              <a:rPr lang="it-IT" b="1" dirty="0" smtClean="0"/>
              <a:t>Una amministrazione moderna oggi deve operare nel rispetto del principio della semplificazione e della riduzione degli oneri per i cittadini e le imprese. </a:t>
            </a:r>
          </a:p>
          <a:p>
            <a:r>
              <a:rPr lang="it-IT" b="1" dirty="0" smtClean="0"/>
              <a:t>La burocrazia comunale ha bisogno di  essere ristrutturata e formata per rispondere ai principi sopra indicati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Un nuovo STATUTO per la rinascita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b="1" dirty="0" smtClean="0"/>
              <a:t> </a:t>
            </a:r>
            <a:r>
              <a:rPr lang="it-IT" b="1" dirty="0"/>
              <a:t> </a:t>
            </a:r>
            <a:r>
              <a:rPr lang="it-IT" b="1" dirty="0" smtClean="0"/>
              <a:t>   Lo statuto attuale non tiene </a:t>
            </a:r>
            <a:r>
              <a:rPr lang="it-IT" b="1" dirty="0"/>
              <a:t>conto di tutto lo sviluppo socio-economico e culturale degli ultimi anni</a:t>
            </a:r>
            <a:r>
              <a:rPr lang="it-IT" b="1" dirty="0" smtClean="0"/>
              <a:t>. </a:t>
            </a:r>
            <a:r>
              <a:rPr lang="it-IT" b="1" dirty="0"/>
              <a:t>Lo statuto deve ispirarsi a valori tradizionali e consolidati ed a nuovi valori che caratterizzano la società contemporanea. </a:t>
            </a:r>
            <a:endParaRPr lang="it-IT" b="1" dirty="0" smtClean="0"/>
          </a:p>
          <a:p>
            <a:pPr>
              <a:buNone/>
            </a:pPr>
            <a:r>
              <a:rPr lang="it-IT" b="1" dirty="0"/>
              <a:t> </a:t>
            </a:r>
            <a:r>
              <a:rPr lang="it-IT" b="1" dirty="0" smtClean="0"/>
              <a:t>   Uno </a:t>
            </a:r>
            <a:r>
              <a:rPr lang="it-IT" b="1" dirty="0"/>
              <a:t>statuto fuori contesto  finisce con l’essere un vincolo allo sviluppo della comunità locale. Il gruppo di lavoro proporrà quindi un testo da sottoporre ai cittadini e all’Amministrazione per una forte presa di coscienza e di partecipazione alla costruzione dello Statuto</a:t>
            </a:r>
            <a:r>
              <a:rPr lang="it-IT" b="1" dirty="0" smtClean="0"/>
              <a:t>. 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Elementi di base del nuovo statuto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b="1" dirty="0" smtClean="0"/>
              <a:t>Lo statuto deve essere la sintesi tra il passato e il presente; tra le tradizioni di </a:t>
            </a:r>
            <a:r>
              <a:rPr lang="it-IT" b="1" dirty="0" err="1" smtClean="0"/>
              <a:t>Tuscania</a:t>
            </a:r>
            <a:r>
              <a:rPr lang="it-IT" b="1" dirty="0" smtClean="0"/>
              <a:t> e i valori del mondo contemporaneo:</a:t>
            </a:r>
          </a:p>
          <a:p>
            <a:r>
              <a:rPr lang="it-IT" b="1" dirty="0" smtClean="0"/>
              <a:t>- La storia di </a:t>
            </a:r>
            <a:r>
              <a:rPr lang="it-IT" b="1" dirty="0" err="1" smtClean="0"/>
              <a:t>Tuscania</a:t>
            </a:r>
            <a:endParaRPr lang="it-IT" b="1" dirty="0" smtClean="0"/>
          </a:p>
          <a:p>
            <a:r>
              <a:rPr lang="it-IT" b="1" dirty="0" smtClean="0"/>
              <a:t>- L’arte di </a:t>
            </a:r>
            <a:r>
              <a:rPr lang="it-IT" b="1" dirty="0" err="1" smtClean="0"/>
              <a:t>Tuscania</a:t>
            </a:r>
            <a:endParaRPr lang="it-IT" b="1" dirty="0" smtClean="0"/>
          </a:p>
          <a:p>
            <a:r>
              <a:rPr lang="it-IT" b="1" dirty="0" smtClean="0"/>
              <a:t>- I giovani di </a:t>
            </a:r>
            <a:r>
              <a:rPr lang="it-IT" b="1" dirty="0" err="1" smtClean="0"/>
              <a:t>Tuscania</a:t>
            </a:r>
            <a:r>
              <a:rPr lang="it-IT" b="1" dirty="0" smtClean="0"/>
              <a:t> come fulcro di questa comunità</a:t>
            </a:r>
          </a:p>
          <a:p>
            <a:r>
              <a:rPr lang="it-IT" b="1" dirty="0" smtClean="0"/>
              <a:t>- Gli anziani come portatori di valori importanti della tradizione e come soggetti attivi della comunità (i giovani e gli anziani sono “la periferia” della vita politica, sociale, economica della comunità)</a:t>
            </a:r>
          </a:p>
          <a:p>
            <a:pPr>
              <a:buNone/>
            </a:pPr>
            <a:endParaRPr lang="it-IT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Elementi di base per lo statuto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b="1" dirty="0" smtClean="0"/>
              <a:t>- La valorizzazione del territorio e dell’ambiente secondo il principio della sostenibilità</a:t>
            </a:r>
          </a:p>
          <a:p>
            <a:r>
              <a:rPr lang="it-IT" b="1" dirty="0" smtClean="0"/>
              <a:t>- La sostenibilità dello sviluppo socio-economico</a:t>
            </a:r>
          </a:p>
          <a:p>
            <a:r>
              <a:rPr lang="it-IT" b="1" dirty="0" smtClean="0"/>
              <a:t>- L’abitare sostenibile (un nuovo  modo di abitare nel rispetto dell’ambiente e secondo canoni di costruzione moderni)</a:t>
            </a:r>
          </a:p>
          <a:p>
            <a:r>
              <a:rPr lang="it-IT" b="1" dirty="0" smtClean="0"/>
              <a:t>- </a:t>
            </a:r>
            <a:r>
              <a:rPr lang="it-IT" b="1" dirty="0" err="1" smtClean="0"/>
              <a:t>Tuscania</a:t>
            </a:r>
            <a:r>
              <a:rPr lang="it-IT" b="1" dirty="0" smtClean="0"/>
              <a:t> come comunità digitale</a:t>
            </a:r>
          </a:p>
          <a:p>
            <a:r>
              <a:rPr lang="it-IT" b="1" dirty="0" smtClean="0"/>
              <a:t>- L’Amministrazione digitale</a:t>
            </a:r>
          </a:p>
          <a:p>
            <a:r>
              <a:rPr lang="it-IT" b="1" dirty="0" smtClean="0"/>
              <a:t>- Il sistema integrato turismo-beni </a:t>
            </a:r>
            <a:r>
              <a:rPr lang="it-IT" b="1" dirty="0" err="1" smtClean="0"/>
              <a:t>culturali-ambiente</a:t>
            </a:r>
            <a:endParaRPr lang="it-IT" b="1" dirty="0" smtClean="0"/>
          </a:p>
          <a:p>
            <a:r>
              <a:rPr lang="it-IT" b="1" dirty="0" smtClean="0"/>
              <a:t>- Il sistema delle energie rinnovabili progettato e realizzato nel rispetto del territorio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Il Consiglio dei Giovani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 smtClean="0"/>
              <a:t>Esiste il regolamento per attivare il Consiglio comunale dei Giovani per farli partecipare attivamente alla vita politica della comunità</a:t>
            </a:r>
          </a:p>
          <a:p>
            <a:r>
              <a:rPr lang="it-IT" b="1" dirty="0" smtClean="0"/>
              <a:t>E’ necessario dare corso al regolamento con il bando per la presentazione delle candidature dei giovani al consiglio comunale</a:t>
            </a:r>
          </a:p>
          <a:p>
            <a:r>
              <a:rPr lang="it-IT" b="1" dirty="0" smtClean="0"/>
              <a:t>Non possiamo lasciare i giovani fuori dalle decisioni che in particolare li riguardano e ai margini della società</a:t>
            </a:r>
            <a:endParaRPr lang="it-IT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La delibera quadro sull’ambiente ed il territorio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b="1" dirty="0" smtClean="0"/>
              <a:t>Assieme al Comitato 3T abbiamo presentato una proposta di delibera quadro sulla tutela, sulla valorizzazione e lo sviluppo del territorio e dell’ambiente di </a:t>
            </a:r>
            <a:r>
              <a:rPr lang="it-IT" b="1" dirty="0" err="1" smtClean="0"/>
              <a:t>Tuscania</a:t>
            </a:r>
            <a:endParaRPr lang="it-IT" b="1" dirty="0" smtClean="0"/>
          </a:p>
          <a:p>
            <a:r>
              <a:rPr lang="it-IT" b="1" dirty="0" smtClean="0"/>
              <a:t>Abbiamo raccolto le firme per una petizione sulla puzza e per l’accoglimento della delibera quadro</a:t>
            </a:r>
          </a:p>
          <a:p>
            <a:r>
              <a:rPr lang="it-IT" b="1" dirty="0" smtClean="0"/>
              <a:t>La risposta è stata NO, senza motivazioni</a:t>
            </a:r>
          </a:p>
          <a:p>
            <a:r>
              <a:rPr lang="it-IT" b="1" dirty="0" smtClean="0"/>
              <a:t>Vogliamo riprendere questa iniziativa assieme alle istituzioni comunali</a:t>
            </a:r>
            <a:endParaRPr lang="it-IT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Il regolamento per le energie rinnovabili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 smtClean="0"/>
              <a:t>Permetterebbe di creare un insieme di regole per sviluppare le energie rinnovabili ma nel rispetto dei cittadini e del territorio</a:t>
            </a:r>
          </a:p>
          <a:p>
            <a:r>
              <a:rPr lang="it-IT" b="1" dirty="0" smtClean="0"/>
              <a:t>Il territorio a </a:t>
            </a:r>
            <a:r>
              <a:rPr lang="it-IT" b="1" dirty="0" err="1" smtClean="0"/>
              <a:t>Tuscania</a:t>
            </a:r>
            <a:r>
              <a:rPr lang="it-IT" b="1" dirty="0" smtClean="0"/>
              <a:t> è fuori tutela: il comune non si occupa di territorio e non ha adottato misure di salvaguardia</a:t>
            </a:r>
          </a:p>
          <a:p>
            <a:r>
              <a:rPr lang="it-IT" b="1" dirty="0" smtClean="0"/>
              <a:t>Il regolamento sulle energie rinnovabili costituisce una prima risposta seria per la tutela del territorio</a:t>
            </a:r>
            <a:endParaRPr lang="it-IT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771</Words>
  <Application>Microsoft Office PowerPoint</Application>
  <PresentationFormat>Presentazione su schermo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 Piano strategico  “TUSCANIA VERSO IL 2020” Tavolo di lavoro “INNOVAZIONE ISTITUZIONALE ED AMMINISTRATIVA”  Coordinatore: Prof. Donato Limone</vt:lpstr>
      <vt:lpstr>Innovare le istituzioni e l’amministrazione: perchè</vt:lpstr>
      <vt:lpstr>Innovare: perchè</vt:lpstr>
      <vt:lpstr>Un nuovo STATUTO per la rinascita</vt:lpstr>
      <vt:lpstr>Elementi di base del nuovo statuto</vt:lpstr>
      <vt:lpstr>Elementi di base per lo statuto</vt:lpstr>
      <vt:lpstr>Il Consiglio dei Giovani</vt:lpstr>
      <vt:lpstr>La delibera quadro sull’ambiente ed il territorio</vt:lpstr>
      <vt:lpstr>Il regolamento per le energie rinnovabili</vt:lpstr>
      <vt:lpstr>Il Bilancio sociale</vt:lpstr>
      <vt:lpstr>Linee guida per l’informazione e la consultazione dei cittadini</vt:lpstr>
      <vt:lpstr>COME PARTECIPARE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Piano strategico “TUSCANIA 2020” Tavolo di lavoro Innovazione istituzionale  Coordinatore: Prof. Donato Limone</dc:title>
  <dc:creator>Donato Antonio Limone</dc:creator>
  <cp:lastModifiedBy>Donato Antonio Limone</cp:lastModifiedBy>
  <cp:revision>10</cp:revision>
  <dcterms:created xsi:type="dcterms:W3CDTF">2012-06-01T05:25:28Z</dcterms:created>
  <dcterms:modified xsi:type="dcterms:W3CDTF">2012-06-02T06:23:04Z</dcterms:modified>
</cp:coreProperties>
</file>